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4" r:id="rId3"/>
    <p:sldId id="263" r:id="rId4"/>
    <p:sldId id="270" r:id="rId5"/>
    <p:sldId id="271" r:id="rId6"/>
    <p:sldId id="273" r:id="rId7"/>
    <p:sldId id="272" r:id="rId8"/>
    <p:sldId id="274" r:id="rId9"/>
    <p:sldId id="275" r:id="rId10"/>
    <p:sldId id="276" r:id="rId11"/>
    <p:sldId id="277" r:id="rId12"/>
    <p:sldId id="265" r:id="rId13"/>
    <p:sldId id="278" r:id="rId14"/>
    <p:sldId id="279" r:id="rId15"/>
    <p:sldId id="280" r:id="rId16"/>
    <p:sldId id="281" r:id="rId17"/>
    <p:sldId id="257" r:id="rId18"/>
    <p:sldId id="282" r:id="rId19"/>
    <p:sldId id="283" r:id="rId20"/>
    <p:sldId id="284" r:id="rId2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BB5D7-EF55-423C-AAA2-D52478183E7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DAFC9EE-28BD-4596-A388-82E1C6B65F2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9528F9-067C-4731-80DE-0CD4149B78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4F6D40-F90C-4343-9BB5-8D95E7341E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838718-B6BF-4011-BE7C-7BF1283D27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755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3A1DE2-33B9-4120-A208-3E2F1C6EF0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93A973A-DCB4-4AB3-A47B-8E754B0ED16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9E4E16-115C-4334-937C-E6BE966592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70DC31-4321-44C0-8211-454B86B2E3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E4AE74-AE02-4060-AF6E-E15E7A885E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49540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44A3211-2B3F-47FB-8F43-A2BEFA0476E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BF82278-59FC-4198-8BAB-09C55430A2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8C46C3-1102-40B3-A299-F4FD75CC37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BDE98-A538-409B-A60C-637DA53CD6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F1CE946-B3B9-4796-8199-9F567FDF29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78373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3BE089-4DB0-486A-92D9-2CE640F10D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5557702-AFA8-4E3B-89DA-79BE97F0CE5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767FA98-56F1-49FA-B84A-47E155D169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3A3622-C175-436E-8DC3-E09F8A9DE4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C1CB543-358E-49A3-9731-1F05B9F362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3516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FBEDB7-9D73-4A8D-ACCB-BD9F5F17C8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962F52C-7EE5-4485-AD20-19F3F287B0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E1A08C-F271-4B58-A786-ACA572E736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1D7DAF-5F5C-4448-8977-461B8D28CC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38D026-9BBE-49D8-A196-0E1F8019F4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99839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9402D5-78C3-4421-BA2D-4FB5C454E9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9BC79A-139B-485B-A47C-0E2AB467671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0DB6DE8-CA9F-4662-BC22-1A38D461A6C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6FC23B0-D9F8-4B16-A203-DF9F01582C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D1F81F2-949F-40A2-A563-7DD35BCB6F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58253C8-E6A2-4328-B81B-3B83B10365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549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376605-3FAE-4EEA-A8F7-93FC4E7EF3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B2E32F1-CC67-4A04-9650-2122A390E36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C5EA362-B73A-4DFE-AD82-E80E0A6A7EF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84AAB07-61CD-4053-8D07-A974B5E9D79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6BC7A85-E013-4D20-BB6F-ADDAF6D480E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7560AFB-8C5E-4D86-87CE-89AD84D58C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9114AE5-11FC-4AEC-BBCD-22C6D6CDD4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25D7336-1CA0-4DF4-BAF2-C4D2F079CE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31648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860AA6-AD80-4DB8-8FC4-1BD3750C2C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F2C762E-5285-4A7C-9BE2-149C316808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FFCD19-CA71-4781-965D-A34761343D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441AFEE-53E0-431F-BF0C-4A1D72E374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39150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D762D7D-4255-4AA3-B6F6-54FDE3ED26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5B93CC9-C0D2-41FF-A9BD-EA1158D8DB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3B97028-2131-472F-9E7D-16CB1C1DAE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3396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492C5D-8451-4A4B-A2F1-BD1F47B487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E4903E9-0AB9-4610-BC74-8B05B5A0AF6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D9A6140-6FC5-46E8-9D34-3D31928DE26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86E251F-3CFA-42AB-95D4-A53417BF4C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DC312CE-97A1-4E00-AAE3-E875B8FDD0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428FCE-060A-4944-B13C-FBE951B113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74942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B12543-9A66-4B9F-B02D-65A675CEB1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CC4499B-7F5C-49E5-AAD8-9C57770068B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8A83105-650E-41ED-9A18-D0B1514195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E730F69-511B-4E69-85C3-8124A0E398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A7EE7FF-8743-49D0-A078-F1D75423B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46C01EE-F65E-4C4F-B592-D1D4BA8F57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9195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DB45C1B-8B19-40C8-89AB-8A18790944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BC99EB6-6CDF-49CD-887B-39321D364B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183E4E-0ADB-4CE6-BA48-6C07EA1F59E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A470B0-5DBD-47BF-A825-80818830C0A2}" type="datetimeFigureOut">
              <a:rPr lang="en-US" smtClean="0"/>
              <a:t>4/8/2024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3BAA661-EAAD-482C-B480-7EE2D126B63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8E4010-4F71-4279-84CE-C996CBD173E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969061-F28E-435E-81ED-6EB7DF7D0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33977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AA4E02-38B7-4881-BF38-07328FA78F5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IT240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F300450-EE1A-42C6-9CBA-009BF78B375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BCNF</a:t>
            </a:r>
          </a:p>
        </p:txBody>
      </p:sp>
    </p:spTree>
    <p:extLst>
      <p:ext uri="{BB962C8B-B14F-4D97-AF65-F5344CB8AC3E}">
        <p14:creationId xmlns:p14="http://schemas.microsoft.com/office/powerpoint/2010/main" val="400259005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530F1B-07C2-4969-A772-9080E74E04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C8144A-01AF-4F66-AEE3-1C65420CE0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7626292" cy="4273171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The relation R {A, B, C} With the following dependencies:</a:t>
            </a:r>
          </a:p>
          <a:p>
            <a:pPr marL="0" indent="0">
              <a:buNone/>
            </a:pPr>
            <a:r>
              <a:rPr lang="en-US" dirty="0"/>
              <a:t>AB</a:t>
            </a:r>
            <a:r>
              <a:rPr lang="en-US" dirty="0">
                <a:sym typeface="Wingdings" panose="05000000000000000000" pitchFamily="2" charset="2"/>
              </a:rPr>
              <a:t> C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CB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4</a:t>
            </a:r>
            <a:r>
              <a:rPr lang="en-US" dirty="0">
                <a:sym typeface="Wingdings" panose="05000000000000000000" pitchFamily="2" charset="2"/>
              </a:rPr>
              <a:t>: Make changes to the relations confirm to BCNF?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97E08A6E-1DB3-4A42-9459-49A7F05EF653}"/>
              </a:ext>
            </a:extLst>
          </p:cNvPr>
          <p:cNvSpPr txBox="1">
            <a:spLocks/>
          </p:cNvSpPr>
          <p:nvPr/>
        </p:nvSpPr>
        <p:spPr>
          <a:xfrm>
            <a:off x="6096000" y="2148149"/>
            <a:ext cx="3331128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359FA0C-DCA7-462B-A766-3A3F55C08241}"/>
              </a:ext>
            </a:extLst>
          </p:cNvPr>
          <p:cNvSpPr txBox="1"/>
          <p:nvPr/>
        </p:nvSpPr>
        <p:spPr>
          <a:xfrm>
            <a:off x="9748007" y="381699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36270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530F1B-07C2-4969-A772-9080E74E04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C8144A-01AF-4F66-AEE3-1C65420CE0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00164" y="1978024"/>
            <a:ext cx="5445154" cy="4273171"/>
          </a:xfrm>
        </p:spPr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</a:rPr>
              <a:t>Answer</a:t>
            </a:r>
            <a:r>
              <a:rPr lang="en-US" dirty="0"/>
              <a:t>: Split it into two relations </a:t>
            </a:r>
          </a:p>
          <a:p>
            <a:pPr marL="0" indent="0">
              <a:buNone/>
            </a:pPr>
            <a:r>
              <a:rPr lang="en-US" dirty="0"/>
              <a:t>R1{A, B} where AB</a:t>
            </a:r>
            <a:r>
              <a:rPr lang="en-US" dirty="0">
                <a:sym typeface="Wingdings" panose="05000000000000000000" pitchFamily="2" charset="2"/>
              </a:rPr>
              <a:t> C, AB is PK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R2{C, B} where </a:t>
            </a:r>
            <a:r>
              <a:rPr lang="en-US" dirty="0">
                <a:sym typeface="Wingdings" panose="05000000000000000000" pitchFamily="2" charset="2"/>
              </a:rPr>
              <a:t>CB, C is PK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97E08A6E-1DB3-4A42-9459-49A7F05EF653}"/>
              </a:ext>
            </a:extLst>
          </p:cNvPr>
          <p:cNvSpPr txBox="1">
            <a:spLocks/>
          </p:cNvSpPr>
          <p:nvPr/>
        </p:nvSpPr>
        <p:spPr>
          <a:xfrm>
            <a:off x="7757020" y="1641322"/>
            <a:ext cx="3331128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359FA0C-DCA7-462B-A766-3A3F55C08241}"/>
              </a:ext>
            </a:extLst>
          </p:cNvPr>
          <p:cNvSpPr txBox="1"/>
          <p:nvPr/>
        </p:nvSpPr>
        <p:spPr>
          <a:xfrm>
            <a:off x="9748007" y="381699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6" name="Content Placeholder 2">
            <a:extLst>
              <a:ext uri="{FF2B5EF4-FFF2-40B4-BE49-F238E27FC236}">
                <a16:creationId xmlns:a16="http://schemas.microsoft.com/office/drawing/2014/main" id="{4BC5FB3A-A7E9-4A42-9599-A342CA4B133A}"/>
              </a:ext>
            </a:extLst>
          </p:cNvPr>
          <p:cNvSpPr txBox="1">
            <a:spLocks/>
          </p:cNvSpPr>
          <p:nvPr/>
        </p:nvSpPr>
        <p:spPr>
          <a:xfrm>
            <a:off x="990600" y="1978025"/>
            <a:ext cx="5445154" cy="427317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US"/>
              <a:t>The relation R {A, B, C} With the following dependencies: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/>
              <a:t>AB</a:t>
            </a:r>
            <a:r>
              <a:rPr lang="en-US">
                <a:sym typeface="Wingdings" panose="05000000000000000000" pitchFamily="2" charset="2"/>
              </a:rPr>
              <a:t> C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>
                <a:sym typeface="Wingdings" panose="05000000000000000000" pitchFamily="2" charset="2"/>
              </a:rPr>
              <a:t>CB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US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en-US">
                <a:solidFill>
                  <a:schemeClr val="accent1"/>
                </a:solidFill>
                <a:sym typeface="Wingdings" panose="05000000000000000000" pitchFamily="2" charset="2"/>
              </a:rPr>
              <a:t>Question 4</a:t>
            </a:r>
            <a:r>
              <a:rPr lang="en-US">
                <a:sym typeface="Wingdings" panose="05000000000000000000" pitchFamily="2" charset="2"/>
              </a:rPr>
              <a:t>: Make changes to the relations confirm to BCNF?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US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20704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8CEA1F-D6BF-48AE-A2B4-B881114BDE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2: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B52CCC3-CC4B-47DD-BBBB-D4594B4E24F0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For the table below:</a:t>
            </a:r>
          </a:p>
          <a:p>
            <a:pPr marL="0" indent="0">
              <a:buNone/>
            </a:pPr>
            <a:endParaRPr lang="en-US" dirty="0"/>
          </a:p>
        </p:txBody>
      </p:sp>
      <p:pic>
        <p:nvPicPr>
          <p:cNvPr id="8" name="Content Placeholder 6">
            <a:extLst>
              <a:ext uri="{FF2B5EF4-FFF2-40B4-BE49-F238E27FC236}">
                <a16:creationId xmlns:a16="http://schemas.microsoft.com/office/drawing/2014/main" id="{462E29FD-7082-4BBB-A7DC-0FA5DBE683A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65163" y="3235246"/>
            <a:ext cx="5183188" cy="1740480"/>
          </a:xfrm>
          <a:prstGeom prst="rect">
            <a:avLst/>
          </a:prstGeom>
        </p:spPr>
      </p:pic>
      <p:sp>
        <p:nvSpPr>
          <p:cNvPr id="10" name="Content Placeholder 9">
            <a:extLst>
              <a:ext uri="{FF2B5EF4-FFF2-40B4-BE49-F238E27FC236}">
                <a16:creationId xmlns:a16="http://schemas.microsoft.com/office/drawing/2014/main" id="{B4418762-6892-4184-9BAD-EBB5DF512B9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94427" y="2263192"/>
            <a:ext cx="5183188" cy="1696412"/>
          </a:xfrm>
        </p:spPr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</a:rPr>
              <a:t>Question 1</a:t>
            </a:r>
            <a:r>
              <a:rPr lang="en-US" dirty="0"/>
              <a:t>: What are the dependencies? </a:t>
            </a:r>
          </a:p>
        </p:txBody>
      </p:sp>
      <p:sp>
        <p:nvSpPr>
          <p:cNvPr id="11" name="Content Placeholder 9">
            <a:extLst>
              <a:ext uri="{FF2B5EF4-FFF2-40B4-BE49-F238E27FC236}">
                <a16:creationId xmlns:a16="http://schemas.microsoft.com/office/drawing/2014/main" id="{397B4771-1334-4AE4-B57D-1AA752F34A8F}"/>
              </a:ext>
            </a:extLst>
          </p:cNvPr>
          <p:cNvSpPr txBox="1">
            <a:spLocks/>
          </p:cNvSpPr>
          <p:nvPr/>
        </p:nvSpPr>
        <p:spPr>
          <a:xfrm>
            <a:off x="6343649" y="3959167"/>
            <a:ext cx="5183188" cy="16964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US" sz="2400" dirty="0">
                <a:solidFill>
                  <a:srgbClr val="FF0000"/>
                </a:solidFill>
              </a:rPr>
              <a:t>Answer</a:t>
            </a:r>
            <a:r>
              <a:rPr lang="en-US" sz="2400" dirty="0"/>
              <a:t>: Student, </a:t>
            </a:r>
            <a:r>
              <a:rPr lang="en-US" sz="2400" dirty="0" err="1"/>
              <a:t>Course</a:t>
            </a:r>
            <a:r>
              <a:rPr lang="en-US" sz="2400" dirty="0" err="1">
                <a:sym typeface="Wingdings" panose="05000000000000000000" pitchFamily="2" charset="2"/>
              </a:rPr>
              <a:t>Teacher</a:t>
            </a:r>
            <a:endParaRPr lang="en-US" sz="2400" dirty="0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en-US" sz="2400" dirty="0">
                <a:sym typeface="Wingdings" panose="05000000000000000000" pitchFamily="2" charset="2"/>
              </a:rPr>
              <a:t>Teacher  Course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8384334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8CEA1F-D6BF-48AE-A2B4-B881114BDE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2: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B52CCC3-CC4B-47DD-BBBB-D4594B4E24F0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For the table below:</a:t>
            </a:r>
          </a:p>
          <a:p>
            <a:pPr marL="0" indent="0">
              <a:buNone/>
            </a:pPr>
            <a:endParaRPr lang="en-US" dirty="0"/>
          </a:p>
        </p:txBody>
      </p:sp>
      <p:pic>
        <p:nvPicPr>
          <p:cNvPr id="8" name="Content Placeholder 6">
            <a:extLst>
              <a:ext uri="{FF2B5EF4-FFF2-40B4-BE49-F238E27FC236}">
                <a16:creationId xmlns:a16="http://schemas.microsoft.com/office/drawing/2014/main" id="{462E29FD-7082-4BBB-A7DC-0FA5DBE683A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65163" y="3235246"/>
            <a:ext cx="5183188" cy="1740480"/>
          </a:xfrm>
          <a:prstGeom prst="rect">
            <a:avLst/>
          </a:prstGeom>
        </p:spPr>
      </p:pic>
      <p:sp>
        <p:nvSpPr>
          <p:cNvPr id="10" name="Content Placeholder 9">
            <a:extLst>
              <a:ext uri="{FF2B5EF4-FFF2-40B4-BE49-F238E27FC236}">
                <a16:creationId xmlns:a16="http://schemas.microsoft.com/office/drawing/2014/main" id="{B4418762-6892-4184-9BAD-EBB5DF512B9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94427" y="2263192"/>
            <a:ext cx="5183188" cy="1696412"/>
          </a:xfrm>
        </p:spPr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</a:rPr>
              <a:t>Question 2</a:t>
            </a:r>
            <a:r>
              <a:rPr lang="en-US" dirty="0"/>
              <a:t>: Is the relation in 3NF? </a:t>
            </a:r>
          </a:p>
        </p:txBody>
      </p:sp>
      <p:sp>
        <p:nvSpPr>
          <p:cNvPr id="11" name="Content Placeholder 9">
            <a:extLst>
              <a:ext uri="{FF2B5EF4-FFF2-40B4-BE49-F238E27FC236}">
                <a16:creationId xmlns:a16="http://schemas.microsoft.com/office/drawing/2014/main" id="{397B4771-1334-4AE4-B57D-1AA752F34A8F}"/>
              </a:ext>
            </a:extLst>
          </p:cNvPr>
          <p:cNvSpPr txBox="1">
            <a:spLocks/>
          </p:cNvSpPr>
          <p:nvPr/>
        </p:nvSpPr>
        <p:spPr>
          <a:xfrm>
            <a:off x="6343649" y="3959167"/>
            <a:ext cx="5183188" cy="16964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US" sz="2400" dirty="0">
                <a:solidFill>
                  <a:srgbClr val="FF0000"/>
                </a:solidFill>
              </a:rPr>
              <a:t>Answer</a:t>
            </a:r>
            <a:r>
              <a:rPr lang="en-US" sz="2400" dirty="0"/>
              <a:t>: Yes, the relation is in 3NF.</a:t>
            </a:r>
          </a:p>
        </p:txBody>
      </p:sp>
    </p:spTree>
    <p:extLst>
      <p:ext uri="{BB962C8B-B14F-4D97-AF65-F5344CB8AC3E}">
        <p14:creationId xmlns:p14="http://schemas.microsoft.com/office/powerpoint/2010/main" val="17958438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8CEA1F-D6BF-48AE-A2B4-B881114BDE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2: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B52CCC3-CC4B-47DD-BBBB-D4594B4E24F0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For the table below:</a:t>
            </a:r>
          </a:p>
          <a:p>
            <a:pPr marL="0" indent="0">
              <a:buNone/>
            </a:pPr>
            <a:endParaRPr lang="en-US" dirty="0"/>
          </a:p>
        </p:txBody>
      </p:sp>
      <p:pic>
        <p:nvPicPr>
          <p:cNvPr id="8" name="Content Placeholder 6">
            <a:extLst>
              <a:ext uri="{FF2B5EF4-FFF2-40B4-BE49-F238E27FC236}">
                <a16:creationId xmlns:a16="http://schemas.microsoft.com/office/drawing/2014/main" id="{462E29FD-7082-4BBB-A7DC-0FA5DBE683A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65163" y="3235246"/>
            <a:ext cx="5183188" cy="1740480"/>
          </a:xfrm>
          <a:prstGeom prst="rect">
            <a:avLst/>
          </a:prstGeom>
        </p:spPr>
      </p:pic>
      <p:sp>
        <p:nvSpPr>
          <p:cNvPr id="10" name="Content Placeholder 9">
            <a:extLst>
              <a:ext uri="{FF2B5EF4-FFF2-40B4-BE49-F238E27FC236}">
                <a16:creationId xmlns:a16="http://schemas.microsoft.com/office/drawing/2014/main" id="{B4418762-6892-4184-9BAD-EBB5DF512B9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94427" y="2263192"/>
            <a:ext cx="5183188" cy="1696412"/>
          </a:xfrm>
        </p:spPr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</a:rPr>
              <a:t>Question 3</a:t>
            </a:r>
            <a:r>
              <a:rPr lang="en-US" dirty="0"/>
              <a:t>: Is the relation in BCNF? </a:t>
            </a:r>
          </a:p>
        </p:txBody>
      </p:sp>
      <p:sp>
        <p:nvSpPr>
          <p:cNvPr id="11" name="Content Placeholder 9">
            <a:extLst>
              <a:ext uri="{FF2B5EF4-FFF2-40B4-BE49-F238E27FC236}">
                <a16:creationId xmlns:a16="http://schemas.microsoft.com/office/drawing/2014/main" id="{397B4771-1334-4AE4-B57D-1AA752F34A8F}"/>
              </a:ext>
            </a:extLst>
          </p:cNvPr>
          <p:cNvSpPr txBox="1">
            <a:spLocks/>
          </p:cNvSpPr>
          <p:nvPr/>
        </p:nvSpPr>
        <p:spPr>
          <a:xfrm>
            <a:off x="6343649" y="3959167"/>
            <a:ext cx="5183188" cy="16964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US" sz="2400" dirty="0">
                <a:solidFill>
                  <a:srgbClr val="FF0000"/>
                </a:solidFill>
              </a:rPr>
              <a:t>Answer</a:t>
            </a:r>
            <a:r>
              <a:rPr lang="en-US" sz="2400" dirty="0"/>
              <a:t>: No, the relation is not in BCNF.</a:t>
            </a:r>
          </a:p>
        </p:txBody>
      </p:sp>
    </p:spTree>
    <p:extLst>
      <p:ext uri="{BB962C8B-B14F-4D97-AF65-F5344CB8AC3E}">
        <p14:creationId xmlns:p14="http://schemas.microsoft.com/office/powerpoint/2010/main" val="24379778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8CEA1F-D6BF-48AE-A2B4-B881114BDE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2: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B52CCC3-CC4B-47DD-BBBB-D4594B4E24F0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For the table below:</a:t>
            </a:r>
          </a:p>
          <a:p>
            <a:pPr marL="0" indent="0">
              <a:buNone/>
            </a:pPr>
            <a:endParaRPr lang="en-US" dirty="0"/>
          </a:p>
        </p:txBody>
      </p:sp>
      <p:pic>
        <p:nvPicPr>
          <p:cNvPr id="8" name="Content Placeholder 6">
            <a:extLst>
              <a:ext uri="{FF2B5EF4-FFF2-40B4-BE49-F238E27FC236}">
                <a16:creationId xmlns:a16="http://schemas.microsoft.com/office/drawing/2014/main" id="{462E29FD-7082-4BBB-A7DC-0FA5DBE683A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65163" y="3235246"/>
            <a:ext cx="5183188" cy="1740480"/>
          </a:xfrm>
          <a:prstGeom prst="rect">
            <a:avLst/>
          </a:prstGeom>
        </p:spPr>
      </p:pic>
      <p:sp>
        <p:nvSpPr>
          <p:cNvPr id="10" name="Content Placeholder 9">
            <a:extLst>
              <a:ext uri="{FF2B5EF4-FFF2-40B4-BE49-F238E27FC236}">
                <a16:creationId xmlns:a16="http://schemas.microsoft.com/office/drawing/2014/main" id="{B4418762-6892-4184-9BAD-EBB5DF512B9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94427" y="2263192"/>
            <a:ext cx="5183188" cy="1696412"/>
          </a:xfrm>
        </p:spPr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</a:rPr>
              <a:t>Question 4: </a:t>
            </a:r>
            <a:r>
              <a:rPr lang="en-US" dirty="0"/>
              <a:t>Change the relation to BCNF? </a:t>
            </a:r>
          </a:p>
        </p:txBody>
      </p:sp>
      <p:sp>
        <p:nvSpPr>
          <p:cNvPr id="11" name="Content Placeholder 9">
            <a:extLst>
              <a:ext uri="{FF2B5EF4-FFF2-40B4-BE49-F238E27FC236}">
                <a16:creationId xmlns:a16="http://schemas.microsoft.com/office/drawing/2014/main" id="{397B4771-1334-4AE4-B57D-1AA752F34A8F}"/>
              </a:ext>
            </a:extLst>
          </p:cNvPr>
          <p:cNvSpPr txBox="1">
            <a:spLocks/>
          </p:cNvSpPr>
          <p:nvPr/>
        </p:nvSpPr>
        <p:spPr>
          <a:xfrm>
            <a:off x="6343649" y="3959167"/>
            <a:ext cx="5183188" cy="16964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US" sz="2400" dirty="0">
                <a:solidFill>
                  <a:srgbClr val="FF0000"/>
                </a:solidFill>
              </a:rPr>
              <a:t>Answer</a:t>
            </a:r>
            <a:r>
              <a:rPr lang="en-US" sz="2400" dirty="0"/>
              <a:t>:</a:t>
            </a:r>
          </a:p>
        </p:txBody>
      </p:sp>
      <p:graphicFrame>
        <p:nvGraphicFramePr>
          <p:cNvPr id="3" name="Table 4">
            <a:extLst>
              <a:ext uri="{FF2B5EF4-FFF2-40B4-BE49-F238E27FC236}">
                <a16:creationId xmlns:a16="http://schemas.microsoft.com/office/drawing/2014/main" id="{6E96B2C2-1416-4380-BCF6-2D554DBD9AD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13896683"/>
              </p:ext>
            </p:extLst>
          </p:nvPr>
        </p:nvGraphicFramePr>
        <p:xfrm>
          <a:off x="6452998" y="4408584"/>
          <a:ext cx="238061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90305">
                  <a:extLst>
                    <a:ext uri="{9D8B030D-6E8A-4147-A177-3AD203B41FA5}">
                      <a16:colId xmlns:a16="http://schemas.microsoft.com/office/drawing/2014/main" val="2996060378"/>
                    </a:ext>
                  </a:extLst>
                </a:gridCol>
                <a:gridCol w="1190305">
                  <a:extLst>
                    <a:ext uri="{9D8B030D-6E8A-4147-A177-3AD203B41FA5}">
                      <a16:colId xmlns:a16="http://schemas.microsoft.com/office/drawing/2014/main" val="169986359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Student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Course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436994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B9A6B91F-A651-4DC7-8CB2-9D278DF0DA7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8956166"/>
              </p:ext>
            </p:extLst>
          </p:nvPr>
        </p:nvGraphicFramePr>
        <p:xfrm>
          <a:off x="6452998" y="4939543"/>
          <a:ext cx="238061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90305">
                  <a:extLst>
                    <a:ext uri="{9D8B030D-6E8A-4147-A177-3AD203B41FA5}">
                      <a16:colId xmlns:a16="http://schemas.microsoft.com/office/drawing/2014/main" val="2996060378"/>
                    </a:ext>
                  </a:extLst>
                </a:gridCol>
                <a:gridCol w="1190305">
                  <a:extLst>
                    <a:ext uri="{9D8B030D-6E8A-4147-A177-3AD203B41FA5}">
                      <a16:colId xmlns:a16="http://schemas.microsoft.com/office/drawing/2014/main" val="169986359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Teacher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Course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436994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798787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A079D3-7C5E-4A42-873A-51C95DF37C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Notice 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C7DB2FB-AA8A-4601-AFBB-A1EFC91754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65163" y="1701306"/>
            <a:ext cx="5157787" cy="823912"/>
          </a:xfrm>
        </p:spPr>
        <p:txBody>
          <a:bodyPr/>
          <a:lstStyle/>
          <a:p>
            <a:r>
              <a:rPr lang="en-US" dirty="0"/>
              <a:t>Example 1: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422CC75-325F-4856-A4E4-B1366FB855E0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AB</a:t>
            </a:r>
            <a:r>
              <a:rPr lang="en-US" dirty="0">
                <a:sym typeface="Wingdings" panose="05000000000000000000" pitchFamily="2" charset="2"/>
              </a:rPr>
              <a:t> C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CB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B629287-74C0-4E63-B646-DC4435D0BCA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/>
              <a:t>Example 2: 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37E78EE-BEB8-49FE-81DD-C780EA9418B2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r>
              <a:rPr lang="en-US" sz="2800" dirty="0"/>
              <a:t>Student, </a:t>
            </a:r>
            <a:r>
              <a:rPr lang="en-US" sz="2800" dirty="0" err="1"/>
              <a:t>Course</a:t>
            </a:r>
            <a:r>
              <a:rPr lang="en-US" sz="2800" dirty="0" err="1">
                <a:sym typeface="Wingdings" panose="05000000000000000000" pitchFamily="2" charset="2"/>
              </a:rPr>
              <a:t>Teacher</a:t>
            </a:r>
            <a:endParaRPr lang="en-US" sz="2800" dirty="0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en-US" sz="2800" dirty="0">
                <a:sym typeface="Wingdings" panose="05000000000000000000" pitchFamily="2" charset="2"/>
              </a:rPr>
              <a:t>Teacher  Course</a:t>
            </a:r>
            <a:endParaRPr lang="en-US" sz="2800" dirty="0"/>
          </a:p>
          <a:p>
            <a:pPr marL="0" indent="0">
              <a:buNone/>
            </a:pPr>
            <a:endParaRPr lang="en-US" dirty="0"/>
          </a:p>
        </p:txBody>
      </p:sp>
      <p:pic>
        <p:nvPicPr>
          <p:cNvPr id="7" name="Content Placeholder 6">
            <a:extLst>
              <a:ext uri="{FF2B5EF4-FFF2-40B4-BE49-F238E27FC236}">
                <a16:creationId xmlns:a16="http://schemas.microsoft.com/office/drawing/2014/main" id="{EB82E992-8CA1-4A4A-A10F-2A79DA528C3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602833" y="3939922"/>
            <a:ext cx="5183188" cy="17404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6644742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DF7663-7852-4A0F-882E-2EDD9EEBCF1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3: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77DC7D3-B04D-4372-8B21-297F2507D93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838654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R ={A, B, C, D} and </a:t>
            </a:r>
          </a:p>
          <a:p>
            <a:pPr marL="0" indent="0">
              <a:buNone/>
            </a:pPr>
            <a:r>
              <a:rPr lang="en-US" dirty="0"/>
              <a:t>A</a:t>
            </a:r>
            <a:r>
              <a:rPr lang="en-US" dirty="0">
                <a:sym typeface="Wingdings" panose="05000000000000000000" pitchFamily="2" charset="2"/>
              </a:rPr>
              <a:t>BCD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BCAD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DB</a:t>
            </a: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1</a:t>
            </a:r>
            <a:r>
              <a:rPr lang="en-US" dirty="0">
                <a:sym typeface="Wingdings" panose="05000000000000000000" pitchFamily="2" charset="2"/>
              </a:rPr>
              <a:t>:  What are the candidate keys? List all prime attributes. </a:t>
            </a:r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827EBF8F-E9A7-4E00-A475-46639042AECD}"/>
              </a:ext>
            </a:extLst>
          </p:cNvPr>
          <p:cNvSpPr txBox="1"/>
          <p:nvPr/>
        </p:nvSpPr>
        <p:spPr>
          <a:xfrm>
            <a:off x="1065403" y="4584232"/>
            <a:ext cx="9202722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Answer</a:t>
            </a:r>
            <a:r>
              <a:rPr lang="en-US" dirty="0"/>
              <a:t>: </a:t>
            </a:r>
          </a:p>
          <a:p>
            <a:r>
              <a:rPr lang="en-US" dirty="0"/>
              <a:t>Candidate keys are A, BC</a:t>
            </a:r>
            <a:br>
              <a:rPr lang="en-US" dirty="0"/>
            </a:br>
            <a:r>
              <a:rPr lang="en-US" dirty="0"/>
              <a:t>Prime attributes: A, B, C</a:t>
            </a:r>
            <a:br>
              <a:rPr lang="en-US" dirty="0"/>
            </a:br>
            <a:r>
              <a:rPr lang="en-US" dirty="0"/>
              <a:t>Non-prime attributes: D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79412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DF7663-7852-4A0F-882E-2EDD9EEBCF1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3: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77DC7D3-B04D-4372-8B21-297F2507D93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838654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R ={A, B, C, D} and </a:t>
            </a:r>
          </a:p>
          <a:p>
            <a:pPr marL="0" indent="0">
              <a:buNone/>
            </a:pPr>
            <a:r>
              <a:rPr lang="en-US" dirty="0"/>
              <a:t>A</a:t>
            </a:r>
            <a:r>
              <a:rPr lang="en-US" dirty="0">
                <a:sym typeface="Wingdings" panose="05000000000000000000" pitchFamily="2" charset="2"/>
              </a:rPr>
              <a:t>BCD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BCAD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DB</a:t>
            </a: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2</a:t>
            </a:r>
            <a:r>
              <a:rPr lang="en-US" dirty="0">
                <a:sym typeface="Wingdings" panose="05000000000000000000" pitchFamily="2" charset="2"/>
              </a:rPr>
              <a:t>:  Is the relation in 3NF. </a:t>
            </a:r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827EBF8F-E9A7-4E00-A475-46639042AECD}"/>
              </a:ext>
            </a:extLst>
          </p:cNvPr>
          <p:cNvSpPr txBox="1"/>
          <p:nvPr/>
        </p:nvSpPr>
        <p:spPr>
          <a:xfrm>
            <a:off x="1065403" y="4584232"/>
            <a:ext cx="9202722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Answer</a:t>
            </a:r>
            <a:r>
              <a:rPr lang="en-US" dirty="0"/>
              <a:t>: </a:t>
            </a:r>
          </a:p>
          <a:p>
            <a:r>
              <a:rPr lang="en-US" dirty="0"/>
              <a:t>Yes, the relation is in 3NF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16666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DF7663-7852-4A0F-882E-2EDD9EEBCF1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3: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77DC7D3-B04D-4372-8B21-297F2507D93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838654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R ={A, B, C, D} and </a:t>
            </a:r>
          </a:p>
          <a:p>
            <a:pPr marL="0" indent="0">
              <a:buNone/>
            </a:pPr>
            <a:r>
              <a:rPr lang="en-US" dirty="0"/>
              <a:t>A</a:t>
            </a:r>
            <a:r>
              <a:rPr lang="en-US" dirty="0">
                <a:sym typeface="Wingdings" panose="05000000000000000000" pitchFamily="2" charset="2"/>
              </a:rPr>
              <a:t>BCD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BCAD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DB</a:t>
            </a: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3</a:t>
            </a:r>
            <a:r>
              <a:rPr lang="en-US" dirty="0">
                <a:sym typeface="Wingdings" panose="05000000000000000000" pitchFamily="2" charset="2"/>
              </a:rPr>
              <a:t>:  Is the relation in BCNF. </a:t>
            </a:r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827EBF8F-E9A7-4E00-A475-46639042AECD}"/>
              </a:ext>
            </a:extLst>
          </p:cNvPr>
          <p:cNvSpPr txBox="1"/>
          <p:nvPr/>
        </p:nvSpPr>
        <p:spPr>
          <a:xfrm>
            <a:off x="1065403" y="4584232"/>
            <a:ext cx="9202722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Answer</a:t>
            </a:r>
            <a:r>
              <a:rPr lang="en-US" dirty="0"/>
              <a:t>: </a:t>
            </a:r>
          </a:p>
          <a:p>
            <a:r>
              <a:rPr lang="en-US" dirty="0"/>
              <a:t>No, it is not in BCNF. D is non-prime determine B which is a prime attribute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37278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7B12A6-A673-4699-9C37-C02FF3E1F9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BCNF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DAEBEC2-DA0F-41E1-89F0-10CECEA4C6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marR="0" indent="0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  <a:buNone/>
            </a:pPr>
            <a:r>
              <a:rPr lang="en-US" dirty="0">
                <a:solidFill>
                  <a:srgbClr val="0D0D0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The table is in BCNF:</a:t>
            </a:r>
            <a:endParaRPr lang="en-US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800100" lvl="1" indent="-342900">
              <a:lnSpc>
                <a:spcPct val="107000"/>
              </a:lnSpc>
              <a:spcBef>
                <a:spcPts val="0"/>
              </a:spcBef>
              <a:buFont typeface="+mj-lt"/>
              <a:buAutoNum type="arabicPeriod"/>
            </a:pPr>
            <a:r>
              <a:rPr lang="en-US" dirty="0">
                <a:solidFill>
                  <a:srgbClr val="0D0D0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The table should be in the 3rd normal form </a:t>
            </a:r>
            <a:endParaRPr lang="en-US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800100" lvl="1" indent="-342900">
              <a:lnSpc>
                <a:spcPct val="107000"/>
              </a:lnSpc>
              <a:spcBef>
                <a:spcPts val="0"/>
              </a:spcBef>
              <a:buFont typeface="+mj-lt"/>
              <a:buAutoNum type="arabicPeriod"/>
            </a:pPr>
            <a:r>
              <a:rPr lang="en-US" dirty="0">
                <a:solidFill>
                  <a:srgbClr val="0D0D0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For any dependency A</a:t>
            </a:r>
            <a:r>
              <a:rPr lang="en-US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  <a:sym typeface="Wingdings" panose="05000000000000000000" pitchFamily="2" charset="2"/>
              </a:rPr>
              <a:t></a:t>
            </a:r>
            <a:r>
              <a:rPr lang="en-US" dirty="0">
                <a:solidFill>
                  <a:srgbClr val="0D0D0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B, A should be a super key </a:t>
            </a:r>
            <a:endParaRPr lang="en-US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lvl="0" indent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>
                <a:solidFill>
                  <a:srgbClr val="0D0D0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</a:t>
            </a:r>
          </a:p>
          <a:p>
            <a:pPr marL="0" marR="0" lvl="0" indent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>
                <a:solidFill>
                  <a:schemeClr val="accent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This means</a:t>
            </a:r>
            <a:r>
              <a:rPr lang="en-US" dirty="0">
                <a:solidFill>
                  <a:srgbClr val="0D0D0D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: </a:t>
            </a:r>
            <a:r>
              <a:rPr lang="en-US" dirty="0">
                <a:solidFill>
                  <a:srgbClr val="0D0D0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The table is not on BCNF if  A</a:t>
            </a:r>
            <a:r>
              <a:rPr lang="en-US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  <a:sym typeface="Wingdings" panose="05000000000000000000" pitchFamily="2" charset="2"/>
              </a:rPr>
              <a:t></a:t>
            </a:r>
            <a:r>
              <a:rPr lang="en-US" dirty="0">
                <a:solidFill>
                  <a:srgbClr val="0D0D0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B, and  A is a non-prime attribute and B is a prime attribute </a:t>
            </a:r>
            <a:endParaRPr lang="en-US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 marR="0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</a:pPr>
            <a:r>
              <a:rPr lang="en-US" dirty="0">
                <a:solidFill>
                  <a:srgbClr val="0D0D0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non-prime attribute </a:t>
            </a:r>
            <a:r>
              <a:rPr lang="en-US" dirty="0">
                <a:solidFill>
                  <a:srgbClr val="0D0D0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</a:t>
            </a:r>
            <a:r>
              <a:rPr lang="en-US" dirty="0">
                <a:solidFill>
                  <a:srgbClr val="0D0D0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 prime attribute (Not on BCNF)</a:t>
            </a:r>
            <a:endParaRPr lang="en-US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8995500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DF7663-7852-4A0F-882E-2EDD9EEBCF1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3: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77DC7D3-B04D-4372-8B21-297F2507D93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838654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R ={A, B, C, D} and </a:t>
            </a:r>
          </a:p>
          <a:p>
            <a:pPr marL="0" indent="0">
              <a:buNone/>
            </a:pPr>
            <a:r>
              <a:rPr lang="en-US" dirty="0"/>
              <a:t>A</a:t>
            </a:r>
            <a:r>
              <a:rPr lang="en-US" dirty="0">
                <a:sym typeface="Wingdings" panose="05000000000000000000" pitchFamily="2" charset="2"/>
              </a:rPr>
              <a:t>BCD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BCAD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DB</a:t>
            </a: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4</a:t>
            </a:r>
            <a:r>
              <a:rPr lang="en-US" dirty="0">
                <a:sym typeface="Wingdings" panose="05000000000000000000" pitchFamily="2" charset="2"/>
              </a:rPr>
              <a:t>:  Make the relation in BCNF. </a:t>
            </a:r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827EBF8F-E9A7-4E00-A475-46639042AECD}"/>
              </a:ext>
            </a:extLst>
          </p:cNvPr>
          <p:cNvSpPr txBox="1"/>
          <p:nvPr/>
        </p:nvSpPr>
        <p:spPr>
          <a:xfrm>
            <a:off x="1065403" y="4584232"/>
            <a:ext cx="9202722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Answer</a:t>
            </a:r>
            <a:r>
              <a:rPr lang="en-US" dirty="0"/>
              <a:t>: </a:t>
            </a:r>
          </a:p>
          <a:p>
            <a:r>
              <a:rPr lang="en-US" dirty="0"/>
              <a:t>Split them into R{A, D, C}</a:t>
            </a:r>
          </a:p>
          <a:p>
            <a:r>
              <a:rPr lang="en-US" dirty="0"/>
              <a:t>R2 ={D,B}</a:t>
            </a:r>
          </a:p>
        </p:txBody>
      </p:sp>
    </p:spTree>
    <p:extLst>
      <p:ext uri="{BB962C8B-B14F-4D97-AF65-F5344CB8AC3E}">
        <p14:creationId xmlns:p14="http://schemas.microsoft.com/office/powerpoint/2010/main" val="23884059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530F1B-07C2-4969-A772-9080E74E04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C8144A-01AF-4F66-AEE3-1C65420CE0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7626292" cy="4273171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The relation R {A, B, C} With the following dependencies:</a:t>
            </a:r>
          </a:p>
          <a:p>
            <a:pPr marL="0" indent="0">
              <a:buNone/>
            </a:pPr>
            <a:r>
              <a:rPr lang="en-US" dirty="0"/>
              <a:t>AB</a:t>
            </a:r>
            <a:r>
              <a:rPr lang="en-US" dirty="0">
                <a:sym typeface="Wingdings" panose="05000000000000000000" pitchFamily="2" charset="2"/>
              </a:rPr>
              <a:t> C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CB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1</a:t>
            </a:r>
            <a:r>
              <a:rPr lang="en-US" dirty="0">
                <a:sym typeface="Wingdings" panose="05000000000000000000" pitchFamily="2" charset="2"/>
              </a:rPr>
              <a:t>: what are the candidate keys? 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97E08A6E-1DB3-4A42-9459-49A7F05EF653}"/>
              </a:ext>
            </a:extLst>
          </p:cNvPr>
          <p:cNvSpPr txBox="1">
            <a:spLocks/>
          </p:cNvSpPr>
          <p:nvPr/>
        </p:nvSpPr>
        <p:spPr>
          <a:xfrm>
            <a:off x="6096000" y="2148149"/>
            <a:ext cx="3331128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359FA0C-DCA7-462B-A766-3A3F55C08241}"/>
              </a:ext>
            </a:extLst>
          </p:cNvPr>
          <p:cNvSpPr txBox="1"/>
          <p:nvPr/>
        </p:nvSpPr>
        <p:spPr>
          <a:xfrm>
            <a:off x="9748007" y="381699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4929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530F1B-07C2-4969-A772-9080E74E04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C8144A-01AF-4F66-AEE3-1C65420CE0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7626292" cy="4273171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The relation R {A, B, C} With the following dependencies:</a:t>
            </a:r>
          </a:p>
          <a:p>
            <a:pPr marL="0" indent="0">
              <a:buNone/>
            </a:pPr>
            <a:r>
              <a:rPr lang="en-US" dirty="0"/>
              <a:t>AB</a:t>
            </a:r>
            <a:r>
              <a:rPr lang="en-US" dirty="0">
                <a:sym typeface="Wingdings" panose="05000000000000000000" pitchFamily="2" charset="2"/>
              </a:rPr>
              <a:t> C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CB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1</a:t>
            </a:r>
            <a:r>
              <a:rPr lang="en-US" dirty="0">
                <a:sym typeface="Wingdings" panose="05000000000000000000" pitchFamily="2" charset="2"/>
              </a:rPr>
              <a:t>: what are the candidate keys?</a:t>
            </a:r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  <a:sym typeface="Wingdings" panose="05000000000000000000" pitchFamily="2" charset="2"/>
              </a:rPr>
              <a:t>Answer</a:t>
            </a:r>
            <a:r>
              <a:rPr lang="en-US" dirty="0">
                <a:sym typeface="Wingdings" panose="05000000000000000000" pitchFamily="2" charset="2"/>
              </a:rPr>
              <a:t>: Candidate keys: AB  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 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97E08A6E-1DB3-4A42-9459-49A7F05EF653}"/>
              </a:ext>
            </a:extLst>
          </p:cNvPr>
          <p:cNvSpPr txBox="1">
            <a:spLocks/>
          </p:cNvSpPr>
          <p:nvPr/>
        </p:nvSpPr>
        <p:spPr>
          <a:xfrm>
            <a:off x="6096000" y="2148149"/>
            <a:ext cx="3331128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359FA0C-DCA7-462B-A766-3A3F55C08241}"/>
              </a:ext>
            </a:extLst>
          </p:cNvPr>
          <p:cNvSpPr txBox="1"/>
          <p:nvPr/>
        </p:nvSpPr>
        <p:spPr>
          <a:xfrm>
            <a:off x="9748007" y="381699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53950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530F1B-07C2-4969-A772-9080E74E04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C8144A-01AF-4F66-AEE3-1C65420CE0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7626292" cy="4273171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The relation R {A, B, C} With the following dependencies:</a:t>
            </a:r>
          </a:p>
          <a:p>
            <a:pPr marL="0" indent="0">
              <a:buNone/>
            </a:pPr>
            <a:r>
              <a:rPr lang="en-US" dirty="0"/>
              <a:t>AB</a:t>
            </a:r>
            <a:r>
              <a:rPr lang="en-US" dirty="0">
                <a:sym typeface="Wingdings" panose="05000000000000000000" pitchFamily="2" charset="2"/>
              </a:rPr>
              <a:t> C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CB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2</a:t>
            </a:r>
            <a:r>
              <a:rPr lang="en-US" dirty="0">
                <a:sym typeface="Wingdings" panose="05000000000000000000" pitchFamily="2" charset="2"/>
              </a:rPr>
              <a:t>: </a:t>
            </a:r>
            <a:r>
              <a:rPr lang="en-US" dirty="0"/>
              <a:t>List all prime attributes and non-prime </a:t>
            </a:r>
            <a:r>
              <a:rPr lang="en-US" dirty="0">
                <a:sym typeface="Wingdings" panose="05000000000000000000" pitchFamily="2" charset="2"/>
              </a:rPr>
              <a:t>? </a:t>
            </a:r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  <a:sym typeface="Wingdings" panose="05000000000000000000" pitchFamily="2" charset="2"/>
              </a:rPr>
              <a:t>Answer</a:t>
            </a:r>
            <a:r>
              <a:rPr lang="en-US" dirty="0">
                <a:sym typeface="Wingdings" panose="05000000000000000000" pitchFamily="2" charset="2"/>
              </a:rPr>
              <a:t>: Prime attributes: A, B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Non-prime attribute: C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97E08A6E-1DB3-4A42-9459-49A7F05EF653}"/>
              </a:ext>
            </a:extLst>
          </p:cNvPr>
          <p:cNvSpPr txBox="1">
            <a:spLocks/>
          </p:cNvSpPr>
          <p:nvPr/>
        </p:nvSpPr>
        <p:spPr>
          <a:xfrm>
            <a:off x="6096000" y="2148149"/>
            <a:ext cx="3331128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359FA0C-DCA7-462B-A766-3A3F55C08241}"/>
              </a:ext>
            </a:extLst>
          </p:cNvPr>
          <p:cNvSpPr txBox="1"/>
          <p:nvPr/>
        </p:nvSpPr>
        <p:spPr>
          <a:xfrm>
            <a:off x="9748007" y="381699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68213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530F1B-07C2-4969-A772-9080E74E04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C8144A-01AF-4F66-AEE3-1C65420CE0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7626292" cy="4273171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The relation R {A, B, C} With the following dependencies:</a:t>
            </a:r>
          </a:p>
          <a:p>
            <a:pPr marL="0" indent="0">
              <a:buNone/>
            </a:pPr>
            <a:r>
              <a:rPr lang="en-US" dirty="0"/>
              <a:t>AB</a:t>
            </a:r>
            <a:r>
              <a:rPr lang="en-US" dirty="0">
                <a:sym typeface="Wingdings" panose="05000000000000000000" pitchFamily="2" charset="2"/>
              </a:rPr>
              <a:t> C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CB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3</a:t>
            </a:r>
            <a:r>
              <a:rPr lang="en-US" dirty="0">
                <a:sym typeface="Wingdings" panose="05000000000000000000" pitchFamily="2" charset="2"/>
              </a:rPr>
              <a:t>: Is the relation in 3NF?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97E08A6E-1DB3-4A42-9459-49A7F05EF653}"/>
              </a:ext>
            </a:extLst>
          </p:cNvPr>
          <p:cNvSpPr txBox="1">
            <a:spLocks/>
          </p:cNvSpPr>
          <p:nvPr/>
        </p:nvSpPr>
        <p:spPr>
          <a:xfrm>
            <a:off x="6096000" y="2148149"/>
            <a:ext cx="3331128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359FA0C-DCA7-462B-A766-3A3F55C08241}"/>
              </a:ext>
            </a:extLst>
          </p:cNvPr>
          <p:cNvSpPr txBox="1"/>
          <p:nvPr/>
        </p:nvSpPr>
        <p:spPr>
          <a:xfrm>
            <a:off x="9748007" y="381699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36708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530F1B-07C2-4969-A772-9080E74E04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C8144A-01AF-4F66-AEE3-1C65420CE0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7626292" cy="4273171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The relation R {A, B, C} With the following dependencies:</a:t>
            </a:r>
          </a:p>
          <a:p>
            <a:pPr marL="0" indent="0">
              <a:buNone/>
            </a:pPr>
            <a:r>
              <a:rPr lang="en-US" dirty="0"/>
              <a:t>AB</a:t>
            </a:r>
            <a:r>
              <a:rPr lang="en-US" dirty="0">
                <a:sym typeface="Wingdings" panose="05000000000000000000" pitchFamily="2" charset="2"/>
              </a:rPr>
              <a:t> C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CB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3</a:t>
            </a:r>
            <a:r>
              <a:rPr lang="en-US" dirty="0">
                <a:sym typeface="Wingdings" panose="05000000000000000000" pitchFamily="2" charset="2"/>
              </a:rPr>
              <a:t>: Is the relation in 3NF?</a:t>
            </a:r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  <a:sym typeface="Wingdings" panose="05000000000000000000" pitchFamily="2" charset="2"/>
              </a:rPr>
              <a:t>Answer</a:t>
            </a:r>
            <a:r>
              <a:rPr lang="en-US" dirty="0">
                <a:sym typeface="Wingdings" panose="05000000000000000000" pitchFamily="2" charset="2"/>
              </a:rPr>
              <a:t>: Yes, if you can’t find non-prime  non-prime then the relation is in 2NF    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97E08A6E-1DB3-4A42-9459-49A7F05EF653}"/>
              </a:ext>
            </a:extLst>
          </p:cNvPr>
          <p:cNvSpPr txBox="1">
            <a:spLocks/>
          </p:cNvSpPr>
          <p:nvPr/>
        </p:nvSpPr>
        <p:spPr>
          <a:xfrm>
            <a:off x="6096000" y="2148149"/>
            <a:ext cx="3331128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359FA0C-DCA7-462B-A766-3A3F55C08241}"/>
              </a:ext>
            </a:extLst>
          </p:cNvPr>
          <p:cNvSpPr txBox="1"/>
          <p:nvPr/>
        </p:nvSpPr>
        <p:spPr>
          <a:xfrm>
            <a:off x="9748007" y="381699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54349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530F1B-07C2-4969-A772-9080E74E04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C8144A-01AF-4F66-AEE3-1C65420CE0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7626292" cy="4273171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The relation R {A, B, C} With the following dependencies:</a:t>
            </a:r>
          </a:p>
          <a:p>
            <a:pPr marL="0" indent="0">
              <a:buNone/>
            </a:pPr>
            <a:r>
              <a:rPr lang="en-US" dirty="0"/>
              <a:t>AB</a:t>
            </a:r>
            <a:r>
              <a:rPr lang="en-US" dirty="0">
                <a:sym typeface="Wingdings" panose="05000000000000000000" pitchFamily="2" charset="2"/>
              </a:rPr>
              <a:t> C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CB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3</a:t>
            </a:r>
            <a:r>
              <a:rPr lang="en-US" dirty="0">
                <a:sym typeface="Wingdings" panose="05000000000000000000" pitchFamily="2" charset="2"/>
              </a:rPr>
              <a:t>: Is the relation in BCNF?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97E08A6E-1DB3-4A42-9459-49A7F05EF653}"/>
              </a:ext>
            </a:extLst>
          </p:cNvPr>
          <p:cNvSpPr txBox="1">
            <a:spLocks/>
          </p:cNvSpPr>
          <p:nvPr/>
        </p:nvSpPr>
        <p:spPr>
          <a:xfrm>
            <a:off x="6096000" y="2148149"/>
            <a:ext cx="3331128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359FA0C-DCA7-462B-A766-3A3F55C08241}"/>
              </a:ext>
            </a:extLst>
          </p:cNvPr>
          <p:cNvSpPr txBox="1"/>
          <p:nvPr/>
        </p:nvSpPr>
        <p:spPr>
          <a:xfrm>
            <a:off x="9748007" y="381699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80205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530F1B-07C2-4969-A772-9080E74E04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C8144A-01AF-4F66-AEE3-1C65420CE0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7626292" cy="4273171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The relation R {A, B, C} With the following dependencies:</a:t>
            </a:r>
          </a:p>
          <a:p>
            <a:pPr marL="0" indent="0">
              <a:buNone/>
            </a:pPr>
            <a:r>
              <a:rPr lang="en-US" dirty="0"/>
              <a:t>AB</a:t>
            </a:r>
            <a:r>
              <a:rPr lang="en-US" dirty="0">
                <a:sym typeface="Wingdings" panose="05000000000000000000" pitchFamily="2" charset="2"/>
              </a:rPr>
              <a:t> C</a:t>
            </a:r>
          </a:p>
          <a:p>
            <a:pPr marL="0" indent="0">
              <a:buNone/>
            </a:pPr>
            <a:r>
              <a:rPr lang="en-US" dirty="0">
                <a:sym typeface="Wingdings" panose="05000000000000000000" pitchFamily="2" charset="2"/>
              </a:rPr>
              <a:t>CB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  <a:sym typeface="Wingdings" panose="05000000000000000000" pitchFamily="2" charset="2"/>
              </a:rPr>
              <a:t>Question 4</a:t>
            </a:r>
            <a:r>
              <a:rPr lang="en-US" dirty="0">
                <a:sym typeface="Wingdings" panose="05000000000000000000" pitchFamily="2" charset="2"/>
              </a:rPr>
              <a:t>: Is the relation in BCNF?</a:t>
            </a:r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  <a:sym typeface="Wingdings" panose="05000000000000000000" pitchFamily="2" charset="2"/>
              </a:rPr>
              <a:t>Answer</a:t>
            </a:r>
            <a:r>
              <a:rPr lang="en-US" dirty="0">
                <a:sym typeface="Wingdings" panose="05000000000000000000" pitchFamily="2" charset="2"/>
              </a:rPr>
              <a:t>: No, C is not prime attributes and it determine a B which is a prime attribute </a:t>
            </a: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97E08A6E-1DB3-4A42-9459-49A7F05EF653}"/>
              </a:ext>
            </a:extLst>
          </p:cNvPr>
          <p:cNvSpPr txBox="1">
            <a:spLocks/>
          </p:cNvSpPr>
          <p:nvPr/>
        </p:nvSpPr>
        <p:spPr>
          <a:xfrm>
            <a:off x="6096000" y="2148149"/>
            <a:ext cx="3331128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359FA0C-DCA7-462B-A766-3A3F55C08241}"/>
              </a:ext>
            </a:extLst>
          </p:cNvPr>
          <p:cNvSpPr txBox="1"/>
          <p:nvPr/>
        </p:nvSpPr>
        <p:spPr>
          <a:xfrm>
            <a:off x="9748007" y="381699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811732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137</TotalTime>
  <Words>784</Words>
  <Application>Microsoft Office PowerPoint</Application>
  <PresentationFormat>Widescreen</PresentationFormat>
  <Paragraphs>161</Paragraphs>
  <Slides>20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4" baseType="lpstr">
      <vt:lpstr>Arial</vt:lpstr>
      <vt:lpstr>Calibri</vt:lpstr>
      <vt:lpstr>Calibri Light</vt:lpstr>
      <vt:lpstr>Office Theme</vt:lpstr>
      <vt:lpstr>IT240</vt:lpstr>
      <vt:lpstr>BCNF</vt:lpstr>
      <vt:lpstr>Example 1</vt:lpstr>
      <vt:lpstr>Example 1</vt:lpstr>
      <vt:lpstr>Example 1</vt:lpstr>
      <vt:lpstr>Example 1</vt:lpstr>
      <vt:lpstr>Example 1</vt:lpstr>
      <vt:lpstr>Example 1</vt:lpstr>
      <vt:lpstr>Example 1</vt:lpstr>
      <vt:lpstr>Example 1</vt:lpstr>
      <vt:lpstr>Example 1</vt:lpstr>
      <vt:lpstr>Example 2:</vt:lpstr>
      <vt:lpstr>Example 2:</vt:lpstr>
      <vt:lpstr>Example 2:</vt:lpstr>
      <vt:lpstr>Example 2:</vt:lpstr>
      <vt:lpstr>Notice </vt:lpstr>
      <vt:lpstr>Example 3:</vt:lpstr>
      <vt:lpstr>Example 3:</vt:lpstr>
      <vt:lpstr>Example 3:</vt:lpstr>
      <vt:lpstr>Example 3: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BCNF</dc:title>
  <dc:creator>Nareman</dc:creator>
  <cp:lastModifiedBy>Nareman</cp:lastModifiedBy>
  <cp:revision>7</cp:revision>
  <dcterms:created xsi:type="dcterms:W3CDTF">2024-04-08T16:22:56Z</dcterms:created>
  <dcterms:modified xsi:type="dcterms:W3CDTF">2024-04-08T18:40:33Z</dcterms:modified>
</cp:coreProperties>
</file>

<file path=docProps/thumbnail.jpeg>
</file>